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0980738" cy="17387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1" autoAdjust="0"/>
    <p:restoredTop sz="92131"/>
  </p:normalViewPr>
  <p:slideViewPr>
    <p:cSldViewPr snapToGrid="0">
      <p:cViewPr>
        <p:scale>
          <a:sx n="50" d="100"/>
          <a:sy n="50" d="100"/>
        </p:scale>
        <p:origin x="-1494" y="-72"/>
      </p:cViewPr>
      <p:guideLst>
        <p:guide orient="horz" pos="5476"/>
        <p:guide pos="34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556" y="2845658"/>
            <a:ext cx="9333627" cy="6053561"/>
          </a:xfrm>
        </p:spPr>
        <p:txBody>
          <a:bodyPr anchor="b"/>
          <a:lstStyle>
            <a:lvl1pPr algn="ctr">
              <a:defRPr sz="7205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592" y="9132667"/>
            <a:ext cx="8235554" cy="4198047"/>
          </a:xfrm>
        </p:spPr>
        <p:txBody>
          <a:bodyPr/>
          <a:lstStyle>
            <a:lvl1pPr marL="0" indent="0" algn="ctr">
              <a:buNone/>
              <a:defRPr sz="2882"/>
            </a:lvl1pPr>
            <a:lvl2pPr marL="549051" indent="0" algn="ctr">
              <a:buNone/>
              <a:defRPr sz="2402"/>
            </a:lvl2pPr>
            <a:lvl3pPr marL="1098103" indent="0" algn="ctr">
              <a:buNone/>
              <a:defRPr sz="2162"/>
            </a:lvl3pPr>
            <a:lvl4pPr marL="1647154" indent="0" algn="ctr">
              <a:buNone/>
              <a:defRPr sz="1921"/>
            </a:lvl4pPr>
            <a:lvl5pPr marL="2196206" indent="0" algn="ctr">
              <a:buNone/>
              <a:defRPr sz="1921"/>
            </a:lvl5pPr>
            <a:lvl6pPr marL="2745257" indent="0" algn="ctr">
              <a:buNone/>
              <a:defRPr sz="1921"/>
            </a:lvl6pPr>
            <a:lvl7pPr marL="3294309" indent="0" algn="ctr">
              <a:buNone/>
              <a:defRPr sz="1921"/>
            </a:lvl7pPr>
            <a:lvl8pPr marL="3843360" indent="0" algn="ctr">
              <a:buNone/>
              <a:defRPr sz="1921"/>
            </a:lvl8pPr>
            <a:lvl9pPr marL="4392412" indent="0" algn="ctr">
              <a:buNone/>
              <a:defRPr sz="1921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91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81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8091" y="925744"/>
            <a:ext cx="2367722" cy="14735431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926" y="925744"/>
            <a:ext cx="6965906" cy="14735431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39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42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07" y="4334902"/>
            <a:ext cx="9470887" cy="7232877"/>
          </a:xfrm>
        </p:spPr>
        <p:txBody>
          <a:bodyPr anchor="b"/>
          <a:lstStyle>
            <a:lvl1pPr>
              <a:defRPr sz="7205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207" y="11636205"/>
            <a:ext cx="9470887" cy="3803599"/>
          </a:xfrm>
        </p:spPr>
        <p:txBody>
          <a:bodyPr/>
          <a:lstStyle>
            <a:lvl1pPr marL="0" indent="0">
              <a:buNone/>
              <a:defRPr sz="2882">
                <a:solidFill>
                  <a:schemeClr val="tx1"/>
                </a:solidFill>
              </a:defRPr>
            </a:lvl1pPr>
            <a:lvl2pPr marL="549051" indent="0">
              <a:buNone/>
              <a:defRPr sz="2402">
                <a:solidFill>
                  <a:schemeClr val="tx1">
                    <a:tint val="75000"/>
                  </a:schemeClr>
                </a:solidFill>
              </a:defRPr>
            </a:lvl2pPr>
            <a:lvl3pPr marL="1098103" indent="0">
              <a:buNone/>
              <a:defRPr sz="2162">
                <a:solidFill>
                  <a:schemeClr val="tx1">
                    <a:tint val="75000"/>
                  </a:schemeClr>
                </a:solidFill>
              </a:defRPr>
            </a:lvl3pPr>
            <a:lvl4pPr marL="1647154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4pPr>
            <a:lvl5pPr marL="2196206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5pPr>
            <a:lvl6pPr marL="2745257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6pPr>
            <a:lvl7pPr marL="3294309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7pPr>
            <a:lvl8pPr marL="3843360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8pPr>
            <a:lvl9pPr marL="4392412" indent="0">
              <a:buNone/>
              <a:defRPr sz="19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7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926" y="4628720"/>
            <a:ext cx="4666814" cy="1103245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8998" y="4628720"/>
            <a:ext cx="4666814" cy="1103245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651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925748"/>
            <a:ext cx="9470887" cy="3360855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357" y="4262449"/>
            <a:ext cx="4645366" cy="2088960"/>
          </a:xfrm>
        </p:spPr>
        <p:txBody>
          <a:bodyPr anchor="b"/>
          <a:lstStyle>
            <a:lvl1pPr marL="0" indent="0">
              <a:buNone/>
              <a:defRPr sz="2882" b="1"/>
            </a:lvl1pPr>
            <a:lvl2pPr marL="549051" indent="0">
              <a:buNone/>
              <a:defRPr sz="2402" b="1"/>
            </a:lvl2pPr>
            <a:lvl3pPr marL="1098103" indent="0">
              <a:buNone/>
              <a:defRPr sz="2162" b="1"/>
            </a:lvl3pPr>
            <a:lvl4pPr marL="1647154" indent="0">
              <a:buNone/>
              <a:defRPr sz="1921" b="1"/>
            </a:lvl4pPr>
            <a:lvl5pPr marL="2196206" indent="0">
              <a:buNone/>
              <a:defRPr sz="1921" b="1"/>
            </a:lvl5pPr>
            <a:lvl6pPr marL="2745257" indent="0">
              <a:buNone/>
              <a:defRPr sz="1921" b="1"/>
            </a:lvl6pPr>
            <a:lvl7pPr marL="3294309" indent="0">
              <a:buNone/>
              <a:defRPr sz="1921" b="1"/>
            </a:lvl7pPr>
            <a:lvl8pPr marL="3843360" indent="0">
              <a:buNone/>
              <a:defRPr sz="1921" b="1"/>
            </a:lvl8pPr>
            <a:lvl9pPr marL="4392412" indent="0">
              <a:buNone/>
              <a:defRPr sz="1921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357" y="6351409"/>
            <a:ext cx="4645366" cy="934196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8999" y="4262449"/>
            <a:ext cx="4668244" cy="2088960"/>
          </a:xfrm>
        </p:spPr>
        <p:txBody>
          <a:bodyPr anchor="b"/>
          <a:lstStyle>
            <a:lvl1pPr marL="0" indent="0">
              <a:buNone/>
              <a:defRPr sz="2882" b="1"/>
            </a:lvl1pPr>
            <a:lvl2pPr marL="549051" indent="0">
              <a:buNone/>
              <a:defRPr sz="2402" b="1"/>
            </a:lvl2pPr>
            <a:lvl3pPr marL="1098103" indent="0">
              <a:buNone/>
              <a:defRPr sz="2162" b="1"/>
            </a:lvl3pPr>
            <a:lvl4pPr marL="1647154" indent="0">
              <a:buNone/>
              <a:defRPr sz="1921" b="1"/>
            </a:lvl4pPr>
            <a:lvl5pPr marL="2196206" indent="0">
              <a:buNone/>
              <a:defRPr sz="1921" b="1"/>
            </a:lvl5pPr>
            <a:lvl6pPr marL="2745257" indent="0">
              <a:buNone/>
              <a:defRPr sz="1921" b="1"/>
            </a:lvl6pPr>
            <a:lvl7pPr marL="3294309" indent="0">
              <a:buNone/>
              <a:defRPr sz="1921" b="1"/>
            </a:lvl7pPr>
            <a:lvl8pPr marL="3843360" indent="0">
              <a:buNone/>
              <a:defRPr sz="1921" b="1"/>
            </a:lvl8pPr>
            <a:lvl9pPr marL="4392412" indent="0">
              <a:buNone/>
              <a:defRPr sz="1921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8999" y="6351409"/>
            <a:ext cx="4668244" cy="934196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444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44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250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1159192"/>
            <a:ext cx="3541574" cy="4057174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244" y="2503538"/>
            <a:ext cx="5558999" cy="12356670"/>
          </a:xfrm>
        </p:spPr>
        <p:txBody>
          <a:bodyPr/>
          <a:lstStyle>
            <a:lvl1pPr>
              <a:defRPr sz="3843"/>
            </a:lvl1pPr>
            <a:lvl2pPr>
              <a:defRPr sz="3363"/>
            </a:lvl2pPr>
            <a:lvl3pPr>
              <a:defRPr sz="2882"/>
            </a:lvl3pPr>
            <a:lvl4pPr>
              <a:defRPr sz="2402"/>
            </a:lvl4pPr>
            <a:lvl5pPr>
              <a:defRPr sz="2402"/>
            </a:lvl5pPr>
            <a:lvl6pPr>
              <a:defRPr sz="2402"/>
            </a:lvl6pPr>
            <a:lvl7pPr>
              <a:defRPr sz="2402"/>
            </a:lvl7pPr>
            <a:lvl8pPr>
              <a:defRPr sz="2402"/>
            </a:lvl8pPr>
            <a:lvl9pPr>
              <a:defRPr sz="2402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5216366"/>
            <a:ext cx="3541574" cy="9663964"/>
          </a:xfrm>
        </p:spPr>
        <p:txBody>
          <a:bodyPr/>
          <a:lstStyle>
            <a:lvl1pPr marL="0" indent="0">
              <a:buNone/>
              <a:defRPr sz="1921"/>
            </a:lvl1pPr>
            <a:lvl2pPr marL="549051" indent="0">
              <a:buNone/>
              <a:defRPr sz="1681"/>
            </a:lvl2pPr>
            <a:lvl3pPr marL="1098103" indent="0">
              <a:buNone/>
              <a:defRPr sz="1441"/>
            </a:lvl3pPr>
            <a:lvl4pPr marL="1647154" indent="0">
              <a:buNone/>
              <a:defRPr sz="1201"/>
            </a:lvl4pPr>
            <a:lvl5pPr marL="2196206" indent="0">
              <a:buNone/>
              <a:defRPr sz="1201"/>
            </a:lvl5pPr>
            <a:lvl6pPr marL="2745257" indent="0">
              <a:buNone/>
              <a:defRPr sz="1201"/>
            </a:lvl6pPr>
            <a:lvl7pPr marL="3294309" indent="0">
              <a:buNone/>
              <a:defRPr sz="1201"/>
            </a:lvl7pPr>
            <a:lvl8pPr marL="3843360" indent="0">
              <a:buNone/>
              <a:defRPr sz="1201"/>
            </a:lvl8pPr>
            <a:lvl9pPr marL="4392412" indent="0">
              <a:buNone/>
              <a:defRPr sz="120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16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56" y="1159192"/>
            <a:ext cx="3541574" cy="4057174"/>
          </a:xfrm>
        </p:spPr>
        <p:txBody>
          <a:bodyPr anchor="b"/>
          <a:lstStyle>
            <a:lvl1pPr>
              <a:defRPr sz="3843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8244" y="2503538"/>
            <a:ext cx="5558999" cy="12356670"/>
          </a:xfrm>
        </p:spPr>
        <p:txBody>
          <a:bodyPr anchor="t"/>
          <a:lstStyle>
            <a:lvl1pPr marL="0" indent="0">
              <a:buNone/>
              <a:defRPr sz="3843"/>
            </a:lvl1pPr>
            <a:lvl2pPr marL="549051" indent="0">
              <a:buNone/>
              <a:defRPr sz="3363"/>
            </a:lvl2pPr>
            <a:lvl3pPr marL="1098103" indent="0">
              <a:buNone/>
              <a:defRPr sz="2882"/>
            </a:lvl3pPr>
            <a:lvl4pPr marL="1647154" indent="0">
              <a:buNone/>
              <a:defRPr sz="2402"/>
            </a:lvl4pPr>
            <a:lvl5pPr marL="2196206" indent="0">
              <a:buNone/>
              <a:defRPr sz="2402"/>
            </a:lvl5pPr>
            <a:lvl6pPr marL="2745257" indent="0">
              <a:buNone/>
              <a:defRPr sz="2402"/>
            </a:lvl6pPr>
            <a:lvl7pPr marL="3294309" indent="0">
              <a:buNone/>
              <a:defRPr sz="2402"/>
            </a:lvl7pPr>
            <a:lvl8pPr marL="3843360" indent="0">
              <a:buNone/>
              <a:defRPr sz="2402"/>
            </a:lvl8pPr>
            <a:lvl9pPr marL="4392412" indent="0">
              <a:buNone/>
              <a:defRPr sz="240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356" y="5216366"/>
            <a:ext cx="3541574" cy="9663964"/>
          </a:xfrm>
        </p:spPr>
        <p:txBody>
          <a:bodyPr/>
          <a:lstStyle>
            <a:lvl1pPr marL="0" indent="0">
              <a:buNone/>
              <a:defRPr sz="1921"/>
            </a:lvl1pPr>
            <a:lvl2pPr marL="549051" indent="0">
              <a:buNone/>
              <a:defRPr sz="1681"/>
            </a:lvl2pPr>
            <a:lvl3pPr marL="1098103" indent="0">
              <a:buNone/>
              <a:defRPr sz="1441"/>
            </a:lvl3pPr>
            <a:lvl4pPr marL="1647154" indent="0">
              <a:buNone/>
              <a:defRPr sz="1201"/>
            </a:lvl4pPr>
            <a:lvl5pPr marL="2196206" indent="0">
              <a:buNone/>
              <a:defRPr sz="1201"/>
            </a:lvl5pPr>
            <a:lvl6pPr marL="2745257" indent="0">
              <a:buNone/>
              <a:defRPr sz="1201"/>
            </a:lvl6pPr>
            <a:lvl7pPr marL="3294309" indent="0">
              <a:buNone/>
              <a:defRPr sz="1201"/>
            </a:lvl7pPr>
            <a:lvl8pPr marL="3843360" indent="0">
              <a:buNone/>
              <a:defRPr sz="1201"/>
            </a:lvl8pPr>
            <a:lvl9pPr marL="4392412" indent="0">
              <a:buNone/>
              <a:defRPr sz="120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44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926" y="925748"/>
            <a:ext cx="9470887" cy="3360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26" y="4628720"/>
            <a:ext cx="9470887" cy="1103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926" y="16116000"/>
            <a:ext cx="2470666" cy="92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EAC3-2C23-42BF-BDC0-4DB4358396B7}" type="datetimeFigureOut">
              <a:rPr lang="tr-TR" smtClean="0"/>
              <a:t>10.09.2017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7370" y="16116000"/>
            <a:ext cx="3705999" cy="92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55146" y="16116000"/>
            <a:ext cx="2470666" cy="925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C80A2-1CA5-4A82-B355-F7E4BE37A1E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738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8103" rtl="0" eaLnBrk="1" latinLnBrk="0" hangingPunct="1">
        <a:lnSpc>
          <a:spcPct val="90000"/>
        </a:lnSpc>
        <a:spcBef>
          <a:spcPct val="0"/>
        </a:spcBef>
        <a:buNone/>
        <a:defRPr sz="52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526" indent="-274526" algn="l" defTabSz="1098103" rtl="0" eaLnBrk="1" latinLnBrk="0" hangingPunct="1">
        <a:lnSpc>
          <a:spcPct val="90000"/>
        </a:lnSpc>
        <a:spcBef>
          <a:spcPts val="1201"/>
        </a:spcBef>
        <a:buFont typeface="Arial" panose="020B0604020202020204" pitchFamily="34" charset="0"/>
        <a:buChar char="•"/>
        <a:defRPr sz="3363" kern="1200">
          <a:solidFill>
            <a:schemeClr val="tx1"/>
          </a:solidFill>
          <a:latin typeface="+mn-lt"/>
          <a:ea typeface="+mn-ea"/>
          <a:cs typeface="+mn-cs"/>
        </a:defRPr>
      </a:lvl1pPr>
      <a:lvl2pPr marL="823577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2" kern="1200">
          <a:solidFill>
            <a:schemeClr val="tx1"/>
          </a:solidFill>
          <a:latin typeface="+mn-lt"/>
          <a:ea typeface="+mn-ea"/>
          <a:cs typeface="+mn-cs"/>
        </a:defRPr>
      </a:lvl2pPr>
      <a:lvl3pPr marL="1372629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2" kern="1200">
          <a:solidFill>
            <a:schemeClr val="tx1"/>
          </a:solidFill>
          <a:latin typeface="+mn-lt"/>
          <a:ea typeface="+mn-ea"/>
          <a:cs typeface="+mn-cs"/>
        </a:defRPr>
      </a:lvl3pPr>
      <a:lvl4pPr marL="1921680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470732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3019783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568835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4117886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666938" indent="-274526" algn="l" defTabSz="109810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9051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8103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47154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96206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45257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94309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43360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92412" algn="l" defTabSz="1098103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26" y="847374"/>
            <a:ext cx="9470887" cy="837738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000" dirty="0" smtClean="0"/>
              <a:t>P208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875" y="4124867"/>
            <a:ext cx="10485035" cy="12029533"/>
          </a:xfrm>
        </p:spPr>
        <p:txBody>
          <a:bodyPr>
            <a:normAutofit/>
          </a:bodyPr>
          <a:lstStyle/>
          <a:p>
            <a:pPr mar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 smtClean="0"/>
              <a:t>A</a:t>
            </a:r>
            <a:r>
              <a:rPr lang="tr-TR" sz="2000" b="1" dirty="0" smtClean="0"/>
              <a:t>MAÇ</a:t>
            </a:r>
            <a:r>
              <a:rPr lang="en-US" sz="1800" b="1" dirty="0" smtClean="0">
                <a:cs typeface="Arial" pitchFamily="34" charset="0"/>
              </a:rPr>
              <a:t>:</a:t>
            </a:r>
            <a:r>
              <a:rPr lang="tr-TR" sz="1800" b="1" dirty="0" smtClean="0">
                <a:cs typeface="Arial" pitchFamily="34" charset="0"/>
              </a:rPr>
              <a:t> </a:t>
            </a:r>
            <a:r>
              <a:rPr lang="tr-TR" sz="2000" dirty="0"/>
              <a:t>Kişisel dayanak kullanımı, dişetini takip eden basamak seviyelerinin oluşturulmasını sağlar ve ideal çıkış profilinin elde edilmesine yardımcı olur. </a:t>
            </a:r>
            <a:r>
              <a:rPr lang="tr-TR" sz="2000" dirty="0" err="1"/>
              <a:t>Papilin</a:t>
            </a:r>
            <a:r>
              <a:rPr lang="tr-TR" sz="2000" dirty="0"/>
              <a:t> kaybedildiği ve yumuşak dokunun yeniden şekillendirilmeden daimi restorasyonun tamamlandığı vakalarda temizlenemeyen alanlar ve buna bağlı gıda </a:t>
            </a:r>
            <a:r>
              <a:rPr lang="tr-TR" sz="2000" dirty="0" err="1"/>
              <a:t>retansiyonu</a:t>
            </a:r>
            <a:r>
              <a:rPr lang="tr-TR" sz="2000" dirty="0"/>
              <a:t> oluşur. Bu durum </a:t>
            </a:r>
            <a:r>
              <a:rPr lang="tr-TR" sz="2000" dirty="0" err="1"/>
              <a:t>implantın</a:t>
            </a:r>
            <a:r>
              <a:rPr lang="tr-TR" sz="2000" dirty="0"/>
              <a:t> sağ kalım süresi ve hasta konforunu olumsuz yönde etkiler.</a:t>
            </a:r>
            <a:r>
              <a:rPr lang="tr-TR" sz="2000" baseline="30000" dirty="0"/>
              <a:t>1, 2</a:t>
            </a:r>
            <a:r>
              <a:rPr lang="tr-TR" sz="2000" dirty="0"/>
              <a:t> Bu çalışmada, </a:t>
            </a:r>
            <a:r>
              <a:rPr lang="tr-TR" sz="2000" dirty="0" err="1"/>
              <a:t>posterior</a:t>
            </a:r>
            <a:r>
              <a:rPr lang="tr-TR" sz="2000" dirty="0"/>
              <a:t> tek üye </a:t>
            </a:r>
            <a:r>
              <a:rPr lang="tr-TR" sz="2000" dirty="0" err="1"/>
              <a:t>implant</a:t>
            </a:r>
            <a:r>
              <a:rPr lang="tr-TR" sz="2000" dirty="0"/>
              <a:t> destekli sabit restorasyonlarda kişisel dayanak hazırlanmadan önce geçici kron ile yumuşak doku şekillendirmesinin yeniden </a:t>
            </a:r>
            <a:r>
              <a:rPr lang="tr-TR" sz="2000" dirty="0" err="1"/>
              <a:t>papil</a:t>
            </a:r>
            <a:r>
              <a:rPr lang="tr-TR" sz="2000" dirty="0"/>
              <a:t> oluşumu üzerindeki etkisi incelenmiştir.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sz="2000" b="1" dirty="0" smtClean="0"/>
              <a:t>ARAÇ ve YÖNTEM</a:t>
            </a:r>
            <a:r>
              <a:rPr lang="tr-TR" sz="2000" dirty="0"/>
              <a:t>:</a:t>
            </a:r>
            <a:r>
              <a:rPr lang="tr-TR" sz="2000" dirty="0" smtClean="0"/>
              <a:t> </a:t>
            </a:r>
            <a:r>
              <a:rPr lang="tr-TR" sz="2000" dirty="0"/>
              <a:t>İ</a:t>
            </a:r>
            <a:r>
              <a:rPr lang="tr-TR" sz="2000" dirty="0" smtClean="0"/>
              <a:t>ki ayrı hastanın 36 ve 46 numaralı eksik diş bölgelerine iki aşamalı cerrahi ile </a:t>
            </a:r>
            <a:r>
              <a:rPr lang="tr-TR" sz="2000" dirty="0" err="1" smtClean="0"/>
              <a:t>implantlar</a:t>
            </a:r>
            <a:r>
              <a:rPr lang="tr-TR" sz="2000" dirty="0" smtClean="0"/>
              <a:t> yerleştirildi. Birinci hastaya herhangi bir yumuşak doku şekillendirmesi yapılmadan </a:t>
            </a:r>
            <a:r>
              <a:rPr lang="tr-TR" sz="2000" dirty="0" err="1" smtClean="0"/>
              <a:t>implant</a:t>
            </a:r>
            <a:r>
              <a:rPr lang="tr-TR" sz="2000" dirty="0" smtClean="0"/>
              <a:t> seviyesinde </a:t>
            </a:r>
            <a:r>
              <a:rPr lang="tr-TR" sz="2000" dirty="0" err="1" smtClean="0"/>
              <a:t>polivinil</a:t>
            </a:r>
            <a:r>
              <a:rPr lang="tr-TR" sz="2000" dirty="0" smtClean="0"/>
              <a:t> </a:t>
            </a:r>
            <a:r>
              <a:rPr lang="tr-TR" sz="2000" dirty="0" err="1" smtClean="0"/>
              <a:t>siloksan</a:t>
            </a:r>
            <a:r>
              <a:rPr lang="tr-TR" sz="2000" dirty="0" smtClean="0"/>
              <a:t> ölçü materyali kullanılarak ve kapalı kaşık tekniği ile ölçüsü alındı. İkinci hastada ise </a:t>
            </a:r>
            <a:r>
              <a:rPr lang="tr-TR" sz="2000" dirty="0" err="1" smtClean="0"/>
              <a:t>implant</a:t>
            </a:r>
            <a:r>
              <a:rPr lang="tr-TR" sz="2000" dirty="0" smtClean="0"/>
              <a:t> destekli </a:t>
            </a:r>
            <a:r>
              <a:rPr lang="tr-TR" sz="2000" dirty="0" err="1" smtClean="0"/>
              <a:t>okluzalden</a:t>
            </a:r>
            <a:r>
              <a:rPr lang="tr-TR" sz="2000" dirty="0" smtClean="0"/>
              <a:t> vidalı bir geçici kron hazırlanarak 6 hafta yumuşak doku şekillendirmesi yapıldı. Altı haftanın sonunda </a:t>
            </a:r>
            <a:r>
              <a:rPr lang="tr-TR" sz="2000" dirty="0" err="1" smtClean="0"/>
              <a:t>patern</a:t>
            </a:r>
            <a:r>
              <a:rPr lang="tr-TR" sz="2000" dirty="0" smtClean="0"/>
              <a:t> </a:t>
            </a:r>
            <a:r>
              <a:rPr lang="tr-TR" sz="2000" dirty="0" err="1" smtClean="0"/>
              <a:t>rezin</a:t>
            </a:r>
            <a:r>
              <a:rPr lang="tr-TR" sz="2000" dirty="0" smtClean="0"/>
              <a:t> ve ölçü transfer </a:t>
            </a:r>
            <a:r>
              <a:rPr lang="tr-TR" sz="2000" dirty="0" err="1" smtClean="0"/>
              <a:t>kopingi</a:t>
            </a:r>
            <a:r>
              <a:rPr lang="tr-TR" sz="2000" dirty="0" smtClean="0"/>
              <a:t> ile kişiselleştirilmiş ölçü parçası hazırlanarak </a:t>
            </a:r>
            <a:r>
              <a:rPr lang="tr-TR" sz="2000" dirty="0" err="1" smtClean="0"/>
              <a:t>polivinil</a:t>
            </a:r>
            <a:r>
              <a:rPr lang="tr-TR" sz="2000" dirty="0" smtClean="0"/>
              <a:t> </a:t>
            </a:r>
            <a:r>
              <a:rPr lang="tr-TR" sz="2000" dirty="0" err="1" smtClean="0"/>
              <a:t>siloksan</a:t>
            </a:r>
            <a:r>
              <a:rPr lang="tr-TR" sz="2000" dirty="0" smtClean="0"/>
              <a:t> ölçü materyali ve açık kaşık tekniği ile ölçüsü alındı. Her iki hastada da titanyum kişisel dayanak üretildi ve siman </a:t>
            </a:r>
            <a:r>
              <a:rPr lang="tr-TR" sz="2000" dirty="0" err="1" smtClean="0"/>
              <a:t>tutuculu</a:t>
            </a:r>
            <a:r>
              <a:rPr lang="tr-TR" sz="2000" dirty="0" smtClean="0"/>
              <a:t> metal destekli porselen üst yapılar uygulandı. Restore edilen dişlerin </a:t>
            </a:r>
            <a:r>
              <a:rPr lang="tr-TR" sz="2000" dirty="0" err="1" smtClean="0"/>
              <a:t>mezial</a:t>
            </a:r>
            <a:r>
              <a:rPr lang="tr-TR" sz="2000" dirty="0" smtClean="0"/>
              <a:t> ve </a:t>
            </a:r>
            <a:r>
              <a:rPr lang="tr-TR" sz="2000" dirty="0" err="1" smtClean="0"/>
              <a:t>distalindeki</a:t>
            </a:r>
            <a:r>
              <a:rPr lang="tr-TR" sz="2000" dirty="0" smtClean="0"/>
              <a:t> </a:t>
            </a:r>
            <a:r>
              <a:rPr lang="tr-TR" sz="2000" dirty="0" err="1" smtClean="0"/>
              <a:t>papilla,ağız</a:t>
            </a:r>
            <a:r>
              <a:rPr lang="tr-TR" sz="2000" dirty="0" smtClean="0"/>
              <a:t> içi dijital fotoğraflar kullanılarak değerlendirildi</a:t>
            </a:r>
            <a:r>
              <a:rPr lang="tr-TR" sz="2000" i="1" dirty="0" smtClean="0"/>
              <a:t>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Dikdörtgen 3"/>
          <p:cNvSpPr/>
          <p:nvPr/>
        </p:nvSpPr>
        <p:spPr>
          <a:xfrm>
            <a:off x="882869" y="1934308"/>
            <a:ext cx="9301655" cy="200321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 smtClean="0"/>
          </a:p>
          <a:p>
            <a:pPr algn="ctr"/>
            <a:r>
              <a:rPr lang="tr-TR" sz="2000" b="1" dirty="0" smtClean="0"/>
              <a:t>POSTERİOR </a:t>
            </a:r>
            <a:r>
              <a:rPr lang="tr-TR" sz="2000" b="1" dirty="0"/>
              <a:t>BÖLGEDE GEÇİCİ KRON İLE DOKU ŞEKİLLENDİRMESİNİN PAPİL OLUŞUMUNA ETKİSİ</a:t>
            </a:r>
          </a:p>
          <a:p>
            <a:pPr algn="ctr"/>
            <a:r>
              <a:rPr lang="tr-TR" sz="2000" b="1" dirty="0"/>
              <a:t>KARŞILAŞTIRMALI 2 OLGU SUNUMU</a:t>
            </a:r>
          </a:p>
          <a:p>
            <a:pPr algn="ctr"/>
            <a:r>
              <a:rPr lang="tr-TR" sz="1600" dirty="0" err="1" smtClean="0"/>
              <a:t>Dt</a:t>
            </a:r>
            <a:r>
              <a:rPr lang="tr-TR" sz="1600" dirty="0"/>
              <a:t>. </a:t>
            </a:r>
            <a:r>
              <a:rPr lang="tr-TR" sz="1600" dirty="0" smtClean="0"/>
              <a:t>Burak Ağar,  </a:t>
            </a:r>
            <a:r>
              <a:rPr lang="tr-TR" sz="1600" dirty="0" err="1" smtClean="0"/>
              <a:t>Yard</a:t>
            </a:r>
            <a:r>
              <a:rPr lang="tr-TR" sz="1600" dirty="0" smtClean="0"/>
              <a:t>. Doç. Dr</a:t>
            </a:r>
            <a:r>
              <a:rPr lang="tr-TR" sz="1600" dirty="0"/>
              <a:t>. </a:t>
            </a:r>
            <a:r>
              <a:rPr lang="tr-TR" sz="1600" dirty="0" smtClean="0"/>
              <a:t>Barış Güncü , </a:t>
            </a:r>
            <a:r>
              <a:rPr lang="tr-TR" sz="1600" dirty="0" err="1" smtClean="0"/>
              <a:t>Yard</a:t>
            </a:r>
            <a:r>
              <a:rPr lang="tr-TR" sz="1600" dirty="0" smtClean="0"/>
              <a:t>. Doç. </a:t>
            </a:r>
            <a:r>
              <a:rPr lang="tr-TR" sz="1600" dirty="0" err="1" smtClean="0"/>
              <a:t>Dr.Güliz</a:t>
            </a:r>
            <a:r>
              <a:rPr lang="tr-TR" sz="1600" dirty="0" smtClean="0"/>
              <a:t> Aktaş </a:t>
            </a:r>
          </a:p>
          <a:p>
            <a:pPr algn="ctr"/>
            <a:r>
              <a:rPr lang="tr-TR" sz="1600" dirty="0" err="1" smtClean="0"/>
              <a:t>Protetik</a:t>
            </a:r>
            <a:r>
              <a:rPr lang="tr-TR" sz="1600" dirty="0" smtClean="0"/>
              <a:t> Diş Tedavisi </a:t>
            </a:r>
            <a:r>
              <a:rPr lang="tr-TR" sz="1600" dirty="0"/>
              <a:t>Anabilim Dalı, </a:t>
            </a:r>
          </a:p>
          <a:p>
            <a:pPr algn="ctr"/>
            <a:r>
              <a:rPr lang="tr-TR" sz="1600" dirty="0" smtClean="0"/>
              <a:t>Hacettepe </a:t>
            </a:r>
            <a:r>
              <a:rPr lang="tr-TR" sz="1600" dirty="0"/>
              <a:t>Üniversitesi Diş Hekimliği Fakültesi, Ankara</a:t>
            </a:r>
          </a:p>
          <a:p>
            <a:pPr algn="ctr"/>
            <a:endParaRPr lang="tr-TR" sz="20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740979" y="11934497"/>
            <a:ext cx="289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05847" y="6596166"/>
            <a:ext cx="9869871" cy="208761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7" descr="C:\Users\AYBIKE\Desktop\tdb 2017\tdb2017 (-)2\okluzal-yumuşak dok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5" t="5646" r="7578"/>
          <a:stretch/>
        </p:blipFill>
        <p:spPr bwMode="auto">
          <a:xfrm>
            <a:off x="882869" y="6709693"/>
            <a:ext cx="2063158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YBIKE\Desktop\tdb 2017\tdb2017 (-)\abutment_bukk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2"/>
          <a:stretch/>
        </p:blipFill>
        <p:spPr bwMode="auto">
          <a:xfrm>
            <a:off x="3095002" y="6709693"/>
            <a:ext cx="2288787" cy="15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YBIKE\Desktop\tdb 2017\tdb2017 (-)\kron_bukk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6" b="6795"/>
          <a:stretch/>
        </p:blipFill>
        <p:spPr bwMode="auto">
          <a:xfrm>
            <a:off x="5636973" y="6680403"/>
            <a:ext cx="2269568" cy="15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urak agar\Desktop\hastalar\Yasemin Özer\kron_okluzy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016" y="6709694"/>
            <a:ext cx="2045508" cy="157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780395" y="8281224"/>
            <a:ext cx="9206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VAKA 1: Doku  </a:t>
            </a:r>
            <a:r>
              <a:rPr lang="tr-TR" sz="1400" dirty="0" err="1" smtClean="0"/>
              <a:t>şekillendilrilmesi</a:t>
            </a:r>
            <a:r>
              <a:rPr lang="tr-TR" sz="1400" dirty="0" smtClean="0"/>
              <a:t> yapılmayan birinci hastada </a:t>
            </a:r>
            <a:r>
              <a:rPr lang="tr-TR" sz="1400" dirty="0" err="1" smtClean="0"/>
              <a:t>papil</a:t>
            </a:r>
            <a:r>
              <a:rPr lang="tr-TR" sz="1400" dirty="0" smtClean="0"/>
              <a:t> bölgesinde </a:t>
            </a:r>
            <a:r>
              <a:rPr lang="tr-TR" sz="1400" dirty="0" err="1" smtClean="0"/>
              <a:t>mezial</a:t>
            </a:r>
            <a:r>
              <a:rPr lang="tr-TR" sz="1400" dirty="0" smtClean="0"/>
              <a:t> ve </a:t>
            </a:r>
            <a:r>
              <a:rPr lang="tr-TR" sz="1400" dirty="0" err="1" smtClean="0"/>
              <a:t>distal</a:t>
            </a:r>
            <a:r>
              <a:rPr lang="tr-TR" sz="1400" dirty="0" smtClean="0"/>
              <a:t> açıklıklar gözlendi</a:t>
            </a:r>
            <a:endParaRPr lang="en-US" sz="1400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740979" y="11296650"/>
            <a:ext cx="8079173" cy="447104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6" descr="C:\Users\AYBIKE\Desktop\tdb 2017\tdb2017 (+)\gecici_5_minut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r="1863" b="464"/>
          <a:stretch/>
        </p:blipFill>
        <p:spPr bwMode="auto">
          <a:xfrm>
            <a:off x="1142079" y="11612777"/>
            <a:ext cx="1898814" cy="13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1142079" y="12968852"/>
            <a:ext cx="210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Geçici kron uygulandıktan  5 dakika sonra </a:t>
            </a:r>
            <a:endParaRPr lang="en-US" sz="14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06" y="11629038"/>
            <a:ext cx="2139671" cy="137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1612777"/>
            <a:ext cx="2119313" cy="139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486150" y="12968852"/>
            <a:ext cx="2314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Geçici kron ile doku şekillendirmesinin 6.haftası</a:t>
            </a:r>
            <a:endParaRPr lang="en-US" sz="1400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305550" y="13006961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Şekillendirilen yumuşak dokunun </a:t>
            </a:r>
            <a:r>
              <a:rPr lang="tr-TR" sz="1400" dirty="0" err="1" smtClean="0"/>
              <a:t>bukkal</a:t>
            </a:r>
            <a:r>
              <a:rPr lang="tr-TR" sz="1400" dirty="0" smtClean="0"/>
              <a:t> görünümü</a:t>
            </a:r>
            <a:endParaRPr lang="en-US" sz="1400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9" y="13660790"/>
            <a:ext cx="1944073" cy="136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1142079" y="15028512"/>
            <a:ext cx="189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Şekillendirilen yumuşak dokunun </a:t>
            </a:r>
            <a:r>
              <a:rPr lang="tr-TR" sz="1400" dirty="0" err="1" smtClean="0"/>
              <a:t>okluzal</a:t>
            </a:r>
            <a:r>
              <a:rPr lang="tr-TR" sz="1400" dirty="0" smtClean="0"/>
              <a:t> görünümü</a:t>
            </a:r>
            <a:endParaRPr lang="en-US" sz="1400" dirty="0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06" y="13660790"/>
            <a:ext cx="2170099" cy="136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Metin kutusu 24"/>
          <p:cNvSpPr txBox="1"/>
          <p:nvPr/>
        </p:nvSpPr>
        <p:spPr>
          <a:xfrm>
            <a:off x="3630506" y="15029035"/>
            <a:ext cx="2170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Kişiselleştirilmiş ölçü parçası kullanılarak açık ölçü alındı</a:t>
            </a:r>
            <a:endParaRPr lang="en-US" sz="1400" dirty="0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1" y="13660790"/>
            <a:ext cx="2111552" cy="1368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Metin kutusu 27"/>
          <p:cNvSpPr txBox="1"/>
          <p:nvPr/>
        </p:nvSpPr>
        <p:spPr>
          <a:xfrm>
            <a:off x="6305550" y="15029035"/>
            <a:ext cx="2119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Restorasyonun bitim görüntüsü ve şekillendirilmiş </a:t>
            </a:r>
            <a:r>
              <a:rPr lang="tr-TR" sz="1400" dirty="0" err="1" smtClean="0"/>
              <a:t>papiller</a:t>
            </a:r>
            <a:endParaRPr lang="en-US" sz="1400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630506" y="11296650"/>
            <a:ext cx="217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VAKA 2:</a:t>
            </a:r>
            <a:endParaRPr lang="en-US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8820152" y="11296650"/>
            <a:ext cx="19240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SONUÇ: </a:t>
            </a:r>
            <a:r>
              <a:rPr lang="tr-TR" sz="2000" dirty="0" err="1" smtClean="0"/>
              <a:t>İmplant</a:t>
            </a:r>
            <a:r>
              <a:rPr lang="tr-TR" sz="2000" dirty="0" smtClean="0"/>
              <a:t> </a:t>
            </a:r>
            <a:r>
              <a:rPr lang="tr-TR" sz="2000" dirty="0"/>
              <a:t>destekli sabit </a:t>
            </a:r>
            <a:r>
              <a:rPr lang="tr-TR" sz="2000" dirty="0" smtClean="0"/>
              <a:t>protezlerde </a:t>
            </a:r>
            <a:r>
              <a:rPr lang="tr-TR" sz="2000" dirty="0"/>
              <a:t>vida </a:t>
            </a:r>
            <a:r>
              <a:rPr lang="tr-TR" sz="2000" dirty="0" err="1"/>
              <a:t>tutuculu</a:t>
            </a:r>
            <a:r>
              <a:rPr lang="tr-TR" sz="2000" dirty="0"/>
              <a:t> akrilik geçici restoranlar ile </a:t>
            </a:r>
            <a:r>
              <a:rPr lang="tr-TR" sz="2000" dirty="0" smtClean="0"/>
              <a:t>doku </a:t>
            </a:r>
            <a:r>
              <a:rPr lang="tr-TR" sz="2000" dirty="0"/>
              <a:t>şekillendirmesi </a:t>
            </a:r>
            <a:r>
              <a:rPr lang="tr-TR" sz="2000" dirty="0" smtClean="0"/>
              <a:t>yapılabilir. Bu şekillendirme </a:t>
            </a:r>
            <a:r>
              <a:rPr lang="tr-TR" sz="2000" dirty="0" err="1"/>
              <a:t>implant</a:t>
            </a:r>
            <a:r>
              <a:rPr lang="tr-TR" sz="2000" dirty="0"/>
              <a:t> üstü protezin uzun dönemli idamesine de katkı </a:t>
            </a:r>
            <a:r>
              <a:rPr lang="tr-TR" sz="2000" dirty="0" smtClean="0"/>
              <a:t>sağlayabilir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3" name="Picture 8" descr="C:\Users\burak agar\Desktop\tdb 2017\hacettepe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73" y="199468"/>
            <a:ext cx="1054959" cy="131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0" y="16282630"/>
            <a:ext cx="294602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1.	</a:t>
            </a:r>
            <a:r>
              <a:rPr lang="tr-TR" sz="1100" dirty="0" err="1"/>
              <a:t>Sadan</a:t>
            </a:r>
            <a:r>
              <a:rPr lang="tr-TR" sz="1100" dirty="0"/>
              <a:t> A, </a:t>
            </a:r>
            <a:r>
              <a:rPr lang="tr-TR" sz="1100" dirty="0" err="1"/>
              <a:t>Blatz</a:t>
            </a:r>
            <a:r>
              <a:rPr lang="tr-TR" sz="1100" dirty="0"/>
              <a:t> MB, </a:t>
            </a:r>
            <a:r>
              <a:rPr lang="tr-TR" sz="1100" dirty="0" err="1"/>
              <a:t>Salinas</a:t>
            </a:r>
            <a:r>
              <a:rPr lang="tr-TR" sz="1100" dirty="0"/>
              <a:t> TJ, </a:t>
            </a:r>
            <a:r>
              <a:rPr lang="tr-TR" sz="1100" dirty="0" err="1"/>
              <a:t>Block</a:t>
            </a:r>
            <a:r>
              <a:rPr lang="tr-TR" sz="1100" dirty="0"/>
              <a:t> MS. </a:t>
            </a:r>
            <a:r>
              <a:rPr lang="tr-TR" sz="1100" dirty="0" err="1"/>
              <a:t>Single-implant</a:t>
            </a:r>
            <a:r>
              <a:rPr lang="tr-TR" sz="1100" dirty="0"/>
              <a:t> </a:t>
            </a:r>
            <a:r>
              <a:rPr lang="tr-TR" sz="1100" dirty="0" err="1"/>
              <a:t>restorations</a:t>
            </a:r>
            <a:r>
              <a:rPr lang="tr-TR" sz="1100" dirty="0"/>
              <a:t>: A </a:t>
            </a:r>
            <a:r>
              <a:rPr lang="tr-TR" sz="1100" dirty="0" err="1"/>
              <a:t>contemporary</a:t>
            </a:r>
            <a:r>
              <a:rPr lang="tr-TR" sz="1100" dirty="0"/>
              <a:t> </a:t>
            </a:r>
            <a:r>
              <a:rPr lang="tr-TR" sz="1100" dirty="0" err="1"/>
              <a:t>approach</a:t>
            </a:r>
            <a:r>
              <a:rPr lang="tr-TR" sz="1100" dirty="0"/>
              <a:t> </a:t>
            </a:r>
            <a:r>
              <a:rPr lang="tr-TR" sz="1100" dirty="0" err="1"/>
              <a:t>for</a:t>
            </a:r>
            <a:r>
              <a:rPr lang="tr-TR" sz="1100" dirty="0"/>
              <a:t> </a:t>
            </a:r>
            <a:r>
              <a:rPr lang="tr-TR" sz="1100" dirty="0" err="1"/>
              <a:t>achieving</a:t>
            </a:r>
            <a:r>
              <a:rPr lang="tr-TR" sz="1100" dirty="0"/>
              <a:t> a </a:t>
            </a:r>
            <a:r>
              <a:rPr lang="tr-TR" sz="1100" dirty="0" err="1"/>
              <a:t>predictable</a:t>
            </a:r>
            <a:r>
              <a:rPr lang="tr-TR" sz="1100" dirty="0"/>
              <a:t> </a:t>
            </a:r>
            <a:r>
              <a:rPr lang="tr-TR" sz="1100" dirty="0" err="1"/>
              <a:t>outcome</a:t>
            </a:r>
            <a:r>
              <a:rPr lang="tr-TR" sz="1100" dirty="0"/>
              <a:t>. </a:t>
            </a:r>
            <a:r>
              <a:rPr lang="tr-TR" sz="1100" dirty="0" err="1"/>
              <a:t>Journal</a:t>
            </a:r>
            <a:r>
              <a:rPr lang="tr-TR" sz="1100" dirty="0"/>
              <a:t> of Oral </a:t>
            </a:r>
            <a:r>
              <a:rPr lang="tr-TR" sz="1100" dirty="0" err="1"/>
              <a:t>and</a:t>
            </a:r>
            <a:r>
              <a:rPr lang="tr-TR" sz="1100" dirty="0"/>
              <a:t> </a:t>
            </a:r>
            <a:r>
              <a:rPr lang="tr-TR" sz="1100" dirty="0" err="1"/>
              <a:t>Maxillofacial</a:t>
            </a:r>
            <a:r>
              <a:rPr lang="tr-TR" sz="1100" dirty="0"/>
              <a:t> Surgery;62:73-81.</a:t>
            </a:r>
          </a:p>
          <a:p>
            <a:endParaRPr lang="en-US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8139016" y="16282630"/>
            <a:ext cx="28417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2.	</a:t>
            </a:r>
            <a:r>
              <a:rPr lang="tr-TR" sz="1100" dirty="0" err="1"/>
              <a:t>Poggio</a:t>
            </a:r>
            <a:r>
              <a:rPr lang="tr-TR" sz="1100" dirty="0"/>
              <a:t> CE, </a:t>
            </a:r>
            <a:r>
              <a:rPr lang="tr-TR" sz="1100" dirty="0" err="1"/>
              <a:t>Salvato</a:t>
            </a:r>
            <a:r>
              <a:rPr lang="tr-TR" sz="1100" dirty="0"/>
              <a:t> A. </a:t>
            </a:r>
            <a:r>
              <a:rPr lang="tr-TR" sz="1100" dirty="0" err="1"/>
              <a:t>Bonded</a:t>
            </a:r>
            <a:r>
              <a:rPr lang="tr-TR" sz="1100" dirty="0"/>
              <a:t> </a:t>
            </a:r>
            <a:r>
              <a:rPr lang="tr-TR" sz="1100" dirty="0" err="1"/>
              <a:t>provisional</a:t>
            </a:r>
            <a:r>
              <a:rPr lang="tr-TR" sz="1100" dirty="0"/>
              <a:t> </a:t>
            </a:r>
            <a:r>
              <a:rPr lang="tr-TR" sz="1100" dirty="0" err="1"/>
              <a:t>restorations</a:t>
            </a:r>
            <a:r>
              <a:rPr lang="tr-TR" sz="1100" dirty="0"/>
              <a:t> </a:t>
            </a:r>
            <a:r>
              <a:rPr lang="tr-TR" sz="1100" dirty="0" err="1"/>
              <a:t>for</a:t>
            </a:r>
            <a:r>
              <a:rPr lang="tr-TR" sz="1100" dirty="0"/>
              <a:t> </a:t>
            </a:r>
            <a:r>
              <a:rPr lang="tr-TR" sz="1100" dirty="0" err="1"/>
              <a:t>esthetic</a:t>
            </a:r>
            <a:r>
              <a:rPr lang="tr-TR" sz="1100" dirty="0"/>
              <a:t> </a:t>
            </a:r>
            <a:r>
              <a:rPr lang="tr-TR" sz="1100" dirty="0" err="1"/>
              <a:t>soft</a:t>
            </a:r>
            <a:r>
              <a:rPr lang="tr-TR" sz="1100" dirty="0"/>
              <a:t> </a:t>
            </a:r>
            <a:r>
              <a:rPr lang="tr-TR" sz="1100" dirty="0" err="1"/>
              <a:t>tissue</a:t>
            </a:r>
            <a:r>
              <a:rPr lang="tr-TR" sz="1100" dirty="0"/>
              <a:t> </a:t>
            </a:r>
            <a:r>
              <a:rPr lang="tr-TR" sz="1100" dirty="0" err="1"/>
              <a:t>support</a:t>
            </a:r>
            <a:r>
              <a:rPr lang="tr-TR" sz="1100" dirty="0"/>
              <a:t> in </a:t>
            </a:r>
            <a:r>
              <a:rPr lang="tr-TR" sz="1100" dirty="0" err="1"/>
              <a:t>single-implant</a:t>
            </a:r>
            <a:r>
              <a:rPr lang="tr-TR" sz="1100" dirty="0"/>
              <a:t> </a:t>
            </a:r>
            <a:r>
              <a:rPr lang="tr-TR" sz="1100" dirty="0" err="1"/>
              <a:t>treatment</a:t>
            </a:r>
            <a:r>
              <a:rPr lang="tr-TR" sz="1100" dirty="0"/>
              <a:t>. </a:t>
            </a:r>
            <a:r>
              <a:rPr lang="tr-TR" sz="1100" dirty="0" err="1"/>
              <a:t>Journal</a:t>
            </a:r>
            <a:r>
              <a:rPr lang="tr-TR" sz="1100" dirty="0"/>
              <a:t> of </a:t>
            </a:r>
            <a:r>
              <a:rPr lang="tr-TR" sz="1100" dirty="0" err="1"/>
              <a:t>Prosthetic</a:t>
            </a:r>
            <a:r>
              <a:rPr lang="tr-TR" sz="1100" dirty="0"/>
              <a:t> Dentistry;87(6):688-91</a:t>
            </a:r>
            <a:r>
              <a:rPr lang="tr-TR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752</TotalTime>
  <Words>336</Words>
  <Application>Microsoft Office PowerPoint</Application>
  <PresentationFormat>Özel</PresentationFormat>
  <Paragraphs>23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Office Teması</vt:lpstr>
      <vt:lpstr>P208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Can Ozan</dc:creator>
  <cp:lastModifiedBy>burak agar</cp:lastModifiedBy>
  <cp:revision>32</cp:revision>
  <dcterms:created xsi:type="dcterms:W3CDTF">2017-09-04T07:44:17Z</dcterms:created>
  <dcterms:modified xsi:type="dcterms:W3CDTF">2017-09-09T22:34:40Z</dcterms:modified>
</cp:coreProperties>
</file>